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5" r:id="rId5"/>
    <p:sldId id="311" r:id="rId6"/>
    <p:sldId id="319" r:id="rId7"/>
    <p:sldId id="323" r:id="rId8"/>
    <p:sldId id="314" r:id="rId9"/>
    <p:sldId id="324" r:id="rId10"/>
    <p:sldId id="325" r:id="rId11"/>
    <p:sldId id="326" r:id="rId12"/>
    <p:sldId id="305" r:id="rId13"/>
    <p:sldId id="306" r:id="rId14"/>
    <p:sldId id="307" r:id="rId15"/>
    <p:sldId id="274" r:id="rId16"/>
    <p:sldId id="313" r:id="rId17"/>
    <p:sldId id="321" r:id="rId18"/>
    <p:sldId id="322" r:id="rId19"/>
    <p:sldId id="315" r:id="rId20"/>
    <p:sldId id="317" r:id="rId21"/>
    <p:sldId id="327" r:id="rId22"/>
    <p:sldId id="328" r:id="rId23"/>
    <p:sldId id="308" r:id="rId24"/>
    <p:sldId id="309" r:id="rId25"/>
    <p:sldId id="310" r:id="rId26"/>
    <p:sldId id="301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990099"/>
    <a:srgbClr val="FFCC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6" autoAdjust="0"/>
    <p:restoredTop sz="94660"/>
  </p:normalViewPr>
  <p:slideViewPr>
    <p:cSldViewPr>
      <p:cViewPr varScale="1">
        <p:scale>
          <a:sx n="82" d="100"/>
          <a:sy n="82" d="100"/>
        </p:scale>
        <p:origin x="135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55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06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44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87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46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79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1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07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25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10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520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FFFC6-DE42-4306-9093-EEB27AE3AF33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E358-F008-446D-9A97-40734B7C30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601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2592287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>
              <a:defRPr/>
            </a:pPr>
            <a:r>
              <a:rPr lang="fr-FR" sz="6000" b="1" cap="small" dirty="0">
                <a:solidFill>
                  <a:srgbClr val="0070C0"/>
                </a:solidFill>
                <a:latin typeface="Georgia" pitchFamily="18" charset="0"/>
                <a:ea typeface="+mj-ea"/>
                <a:cs typeface="Arial" pitchFamily="34" charset="0"/>
              </a:rPr>
              <a:t>Bien identifier les notations !</a:t>
            </a:r>
            <a:br>
              <a:rPr lang="fr-FR" sz="6600" b="1" cap="small" dirty="0">
                <a:solidFill>
                  <a:srgbClr val="0070C0"/>
                </a:solidFill>
                <a:latin typeface="Georgia" pitchFamily="18" charset="0"/>
                <a:ea typeface="+mj-ea"/>
                <a:cs typeface="Arial" pitchFamily="34" charset="0"/>
              </a:rPr>
            </a:br>
            <a:r>
              <a:rPr lang="fr-FR" sz="6000" b="1" cap="small">
                <a:solidFill>
                  <a:srgbClr val="0070C0"/>
                </a:solidFill>
                <a:latin typeface="Georgia" pitchFamily="18" charset="0"/>
                <a:ea typeface="+mj-ea"/>
                <a:cs typeface="Arial" pitchFamily="34" charset="0"/>
              </a:rPr>
              <a:t>Série 1</a:t>
            </a:r>
            <a:endParaRPr lang="fr-FR" sz="6000" dirty="0">
              <a:solidFill>
                <a:srgbClr val="0070C0"/>
              </a:solidFill>
            </a:endParaRPr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>
          <a:xfrm>
            <a:off x="0" y="4412704"/>
            <a:ext cx="9144000" cy="1752600"/>
          </a:xfrm>
        </p:spPr>
        <p:txBody>
          <a:bodyPr/>
          <a:lstStyle/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Activités mentales et automatismes en classe de première </a:t>
            </a:r>
          </a:p>
          <a:p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IREM de Clermont-Ferrand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9900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fr-FR" sz="600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6000" i="1" smtClean="0"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6000" b="0" i="1" smtClean="0">
                                <a:latin typeface="Cambria Math"/>
                                <a:ea typeface="Cambria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fr-FR" sz="6000" b="0" i="1" smtClean="0">
                                <a:latin typeface="Cambria Math"/>
                                <a:ea typeface="Cambria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 est </a:t>
                </a:r>
                <a:r>
                  <a:rPr lang="fr-FR" sz="6000" dirty="0">
                    <a:latin typeface="Cambria Math"/>
                    <a:ea typeface="Cambria" panose="02040503050406030204" pitchFamily="18" charset="0"/>
                  </a:rPr>
                  <a:t>une suite telle que </a:t>
                </a: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i="1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i="1">
                            <a:latin typeface="Cambria Math"/>
                            <a:ea typeface="Cambria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fr-FR" sz="60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2020.</m:t>
                    </m:r>
                  </m:oMath>
                </a14:m>
                <a:endParaRPr lang="fr-FR" sz="6000" b="0" dirty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Donc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=2019</m:t>
                    </m:r>
                  </m:oMath>
                </a14:m>
                <a:endParaRPr lang="fr-FR" sz="6000" b="0" dirty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 r="-7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</a:p>
        </p:txBody>
      </p:sp>
    </p:spTree>
    <p:extLst>
      <p:ext uri="{BB962C8B-B14F-4D97-AF65-F5344CB8AC3E}">
        <p14:creationId xmlns:p14="http://schemas.microsoft.com/office/powerpoint/2010/main" val="1836846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6000" b="0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2411760" y="2636912"/>
                <a:ext cx="4352089" cy="2167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6000" b="0" i="0" smtClean="0">
                          <a:latin typeface="Cambria Math"/>
                        </a:rPr>
                        <m:t>cos</m:t>
                      </m:r>
                      <m:r>
                        <a:rPr lang="fr-FR" sz="6000" b="0" i="1" smtClean="0">
                          <a:latin typeface="Cambria Math"/>
                        </a:rPr>
                        <m:t>⁡</m:t>
                      </m:r>
                      <m:d>
                        <m:d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6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60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6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fr-FR" sz="6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2636912"/>
                <a:ext cx="4352089" cy="216700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4555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989138" cy="30243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endParaRPr lang="fr-FR" sz="5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=2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une équation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 la droite rouge.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3"/>
                <a:stretch>
                  <a:fillRect b="-32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</a:p>
        </p:txBody>
      </p:sp>
    </p:spTree>
    <p:extLst>
      <p:ext uri="{BB962C8B-B14F-4D97-AF65-F5344CB8AC3E}">
        <p14:creationId xmlns:p14="http://schemas.microsoft.com/office/powerpoint/2010/main" val="4294326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715304" y="1600201"/>
                <a:ext cx="4428696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1000" dirty="0"/>
                  <a:t>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=−1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une équation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 la droite bleue.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5304" y="1600201"/>
                <a:ext cx="4428696" cy="4493096"/>
              </a:xfrm>
              <a:blipFill rotWithShape="1">
                <a:blip r:embed="rId2"/>
                <a:stretch>
                  <a:fillRect l="-3030" r="-27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391776" cy="3844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733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/>
                  <a:t>  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la fonction définie par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54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54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L’abscisse du point de la courbe   de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d’ordonnée 0 est 2.</a:t>
                </a: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>
                <a:blip r:embed="rId2"/>
                <a:stretch>
                  <a:fillRect r="-32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</a:p>
        </p:txBody>
      </p:sp>
    </p:spTree>
    <p:extLst>
      <p:ext uri="{BB962C8B-B14F-4D97-AF65-F5344CB8AC3E}">
        <p14:creationId xmlns:p14="http://schemas.microsoft.com/office/powerpoint/2010/main" val="1028147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2232248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fr-FR" sz="6000" b="1" cap="small" dirty="0">
                <a:solidFill>
                  <a:srgbClr val="0070C0"/>
                </a:solidFill>
                <a:latin typeface="Georgia" pitchFamily="18" charset="0"/>
                <a:ea typeface="+mj-ea"/>
                <a:cs typeface="Arial" pitchFamily="34" charset="0"/>
              </a:rPr>
              <a:t>Correction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32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</a:p>
        </p:txBody>
      </p:sp>
      <p:sp>
        <p:nvSpPr>
          <p:cNvPr id="11" name="Bulle ronde 10"/>
          <p:cNvSpPr/>
          <p:nvPr/>
        </p:nvSpPr>
        <p:spPr>
          <a:xfrm>
            <a:off x="611560" y="1396319"/>
            <a:ext cx="7920880" cy="1881114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99592" y="1674674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Ne pas confondre vecteur et 			coordonnées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79512" y="4411205"/>
                <a:ext cx="8964488" cy="1980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800" dirty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AB</m:t>
                        </m:r>
                      </m:e>
                    </m:acc>
                    <m:d>
                      <m:dPr>
                        <m:ctrlPr>
                          <a:rPr lang="fr-FR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sz="4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fr-FR" sz="4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fr-FR" sz="4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" panose="02040503050406030204" pitchFamily="18" charset="0"/>
                              </a:rPr>
                              <m:t>−1</m:t>
                            </m:r>
                          </m:e>
                        </m:eqArr>
                      </m:e>
                    </m:d>
                  </m:oMath>
                </a14:m>
                <a:endParaRPr lang="fr-FR" sz="44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AB</m:t>
                        </m:r>
                      </m:e>
                    </m:acc>
                    <m: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a</m:t>
                    </m:r>
                    <m: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pour</m:t>
                    </m:r>
                    <m: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coordonn</m:t>
                    </m:r>
                    <m: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é</m:t>
                    </m:r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es</m:t>
                    </m:r>
                    <m: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 </m:t>
                    </m:r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(0;−1)</m:t>
                    </m:r>
                  </m:oMath>
                </a14:m>
                <a:r>
                  <a:rPr lang="fr-FR" sz="4400" dirty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fr-FR" sz="44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4411205"/>
                <a:ext cx="8964488" cy="1980735"/>
              </a:xfrm>
              <a:prstGeom prst="rect">
                <a:avLst/>
              </a:prstGeom>
              <a:blipFill rotWithShape="1">
                <a:blip r:embed="rId2"/>
                <a:stretch>
                  <a:fillRect l="-1360" b="-138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771800" y="3277433"/>
                <a:ext cx="4773936" cy="11337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</m:t>
                          </m:r>
                        </m:e>
                      </m:acc>
                      <m:r>
                        <a:rPr lang="fr-FR" sz="6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6000" b="0" i="1" smtClean="0">
                              <a:latin typeface="Cambria Math"/>
                            </a:rPr>
                            <m:t>0;−1</m:t>
                          </m:r>
                        </m:e>
                      </m:d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277433"/>
                <a:ext cx="4773936" cy="113377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ultiplier 6"/>
          <p:cNvSpPr/>
          <p:nvPr/>
        </p:nvSpPr>
        <p:spPr>
          <a:xfrm>
            <a:off x="3779912" y="3356992"/>
            <a:ext cx="1378856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2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8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67544" y="3997513"/>
            <a:ext cx="68403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b="0" dirty="0">
                <a:latin typeface="Cambria" panose="02040503050406030204" pitchFamily="18" charset="0"/>
                <a:ea typeface="Cambria" panose="02040503050406030204" pitchFamily="18" charset="0"/>
              </a:rPr>
              <a:t>C est le milieu de AB</a:t>
            </a:r>
            <a:endParaRPr lang="fr-FR" sz="6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 5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5616624" cy="27491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Bulle ronde 6"/>
          <p:cNvSpPr/>
          <p:nvPr/>
        </p:nvSpPr>
        <p:spPr>
          <a:xfrm>
            <a:off x="827584" y="4916926"/>
            <a:ext cx="7380607" cy="161480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8" name="Multiplier 7"/>
          <p:cNvSpPr/>
          <p:nvPr/>
        </p:nvSpPr>
        <p:spPr>
          <a:xfrm>
            <a:off x="6001456" y="3929280"/>
            <a:ext cx="1378856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15616" y="5085184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Ne pas confondre distance</a:t>
            </a:r>
          </a:p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et segment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7078218" y="4005064"/>
                <a:ext cx="174225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fr-FR" sz="6000" i="1" smtClean="0">
                              <a:solidFill>
                                <a:srgbClr val="3333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solidFill>
                                <a:srgbClr val="3333FF"/>
                              </a:solidFill>
                              <a:latin typeface="Cambria Math"/>
                            </a:rPr>
                            <m:t>AB</m:t>
                          </m:r>
                        </m:e>
                      </m:d>
                    </m:oMath>
                  </m:oMathPara>
                </a14:m>
                <a:endParaRPr lang="fr-FR" sz="6000" dirty="0">
                  <a:solidFill>
                    <a:srgbClr val="3333FF"/>
                  </a:solidFill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8218" y="4005064"/>
                <a:ext cx="1742254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57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ulle ronde 6"/>
          <p:cNvSpPr/>
          <p:nvPr/>
        </p:nvSpPr>
        <p:spPr>
          <a:xfrm>
            <a:off x="827584" y="4916926"/>
            <a:ext cx="7380607" cy="161480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771800" y="3565465"/>
                <a:ext cx="334033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</m:t>
                          </m:r>
                        </m:e>
                      </m:d>
                      <m:r>
                        <a:rPr lang="fr-FR" sz="6000" b="0" i="1" smtClean="0">
                          <a:latin typeface="Cambria Math"/>
                        </a:rPr>
                        <m:t>=5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565465"/>
                <a:ext cx="3340338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691640" y="1312545"/>
            <a:ext cx="5760720" cy="21164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1115616" y="5085184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Ne pas confondre distance</a:t>
            </a:r>
          </a:p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	et segment</a:t>
            </a:r>
          </a:p>
        </p:txBody>
      </p:sp>
      <p:sp>
        <p:nvSpPr>
          <p:cNvPr id="9" name="Multiplier 8"/>
          <p:cNvSpPr/>
          <p:nvPr/>
        </p:nvSpPr>
        <p:spPr>
          <a:xfrm>
            <a:off x="2411760" y="3501008"/>
            <a:ext cx="2664296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331640" y="3573016"/>
                <a:ext cx="174225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6000" b="0" i="0" smtClean="0">
                          <a:solidFill>
                            <a:srgbClr val="3333FF"/>
                          </a:solidFill>
                          <a:latin typeface="Cambria Math"/>
                        </a:rPr>
                        <m:t>AB</m:t>
                      </m:r>
                    </m:oMath>
                  </m:oMathPara>
                </a14:m>
                <a:endParaRPr lang="fr-FR" sz="6000" dirty="0">
                  <a:solidFill>
                    <a:srgbClr val="3333FF"/>
                  </a:solidFill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573016"/>
                <a:ext cx="1742254" cy="10156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44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811986" y="3284984"/>
                <a:ext cx="341619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0" smtClean="0">
                          <a:latin typeface="Cambria Math"/>
                        </a:rPr>
                        <m:t>1</m:t>
                      </m:r>
                      <m:r>
                        <a:rPr lang="fr-FR" sz="6000" b="0" i="0" smtClean="0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fr-FR" sz="6000" b="0" i="0" smtClean="0">
                          <a:latin typeface="Cambria Math"/>
                          <a:ea typeface="Cambria Math"/>
                        </a:rPr>
                        <m:t>ℕ</m:t>
                      </m:r>
                    </m:oMath>
                  </m:oMathPara>
                </a14:m>
                <a:endParaRPr lang="fr-FR" sz="6000" b="0" dirty="0">
                  <a:ea typeface="Cambria Math"/>
                </a:endParaRPr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1986" y="3284984"/>
                <a:ext cx="3416198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ultiplier 4"/>
          <p:cNvSpPr/>
          <p:nvPr/>
        </p:nvSpPr>
        <p:spPr>
          <a:xfrm>
            <a:off x="3851920" y="3212976"/>
            <a:ext cx="1224136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  <p:sp>
        <p:nvSpPr>
          <p:cNvPr id="6" name="Bulle ronde 5"/>
          <p:cNvSpPr/>
          <p:nvPr/>
        </p:nvSpPr>
        <p:spPr>
          <a:xfrm>
            <a:off x="899592" y="1340768"/>
            <a:ext cx="7632848" cy="1809106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99592" y="1674674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1 appartient à l’ensemble des     		entiers naturels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3347864" y="4437112"/>
                <a:ext cx="224555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1" smtClean="0">
                          <a:solidFill>
                            <a:srgbClr val="3333FF"/>
                          </a:solidFill>
                          <a:latin typeface="Cambria Math"/>
                        </a:rPr>
                        <m:t>1</m:t>
                      </m:r>
                      <m:r>
                        <a:rPr lang="fr-FR" sz="6000" b="0" i="1" smtClean="0">
                          <a:solidFill>
                            <a:srgbClr val="3333FF"/>
                          </a:solidFill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fr-FR" sz="6000" b="0" i="1" smtClean="0">
                          <a:solidFill>
                            <a:srgbClr val="3333FF"/>
                          </a:solidFill>
                          <a:latin typeface="Cambria Math"/>
                          <a:ea typeface="Cambria Math"/>
                        </a:rPr>
                        <m:t>ℕ</m:t>
                      </m:r>
                    </m:oMath>
                  </m:oMathPara>
                </a14:m>
                <a:endParaRPr lang="fr-FR" sz="6000" dirty="0">
                  <a:solidFill>
                    <a:srgbClr val="3333FF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4437112"/>
                <a:ext cx="2245551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011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</a:rPr>
              <a:t>Chaque affirmation ou égalité suivante est vraie ou erronée : </a:t>
            </a:r>
          </a:p>
          <a:p>
            <a:pPr marL="0" indent="0" algn="ctr">
              <a:buNone/>
            </a:pPr>
            <a:r>
              <a:rPr lang="fr-FR" sz="5400" dirty="0">
                <a:latin typeface="Cambria" panose="02040503050406030204" pitchFamily="18" charset="0"/>
              </a:rPr>
              <a:t>la corriger éventuellement.</a:t>
            </a:r>
          </a:p>
        </p:txBody>
      </p:sp>
    </p:spTree>
    <p:extLst>
      <p:ext uri="{BB962C8B-B14F-4D97-AF65-F5344CB8AC3E}">
        <p14:creationId xmlns:p14="http://schemas.microsoft.com/office/powerpoint/2010/main" val="3433486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La probabilité de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𝐴</m:t>
                    </m:r>
                  </m:oMath>
                </a14:m>
                <a:r>
                  <a:rPr lang="fr-FR" sz="6000" b="0" i="1" dirty="0">
                    <a:latin typeface="Cambria Math"/>
                    <a:ea typeface="Cambria" panose="02040503050406030204" pitchFamily="18" charset="0"/>
                  </a:rPr>
                  <a:t> </a:t>
                </a: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est</a:t>
                </a:r>
              </a:p>
              <a:p>
                <a:pPr marL="0" indent="0" algn="ctr">
                  <a:buNone/>
                </a:pP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4898429" y="4020019"/>
                <a:ext cx="3417987" cy="1826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𝑃</m:t>
                      </m:r>
                      <m:r>
                        <a:rPr lang="fr-FR" sz="60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60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𝐴</m:t>
                      </m:r>
                      <m:r>
                        <a:rPr lang="fr-FR" sz="60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fr-FR" sz="6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r-FR" sz="60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6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429" y="4020019"/>
                <a:ext cx="3417987" cy="1826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Bulle ronde 4"/>
          <p:cNvSpPr/>
          <p:nvPr/>
        </p:nvSpPr>
        <p:spPr>
          <a:xfrm>
            <a:off x="899592" y="1484784"/>
            <a:ext cx="7632848" cy="1296144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763688" y="1674674"/>
            <a:ext cx="58326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fr-FR" sz="4400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r>
              <a:rPr lang="fr-FR" sz="4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est un évènement     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2267744" y="4020019"/>
                <a:ext cx="2283509" cy="1826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1" smtClean="0">
                          <a:latin typeface="Cambria Math"/>
                        </a:rPr>
                        <m:t>𝐴</m:t>
                      </m:r>
                      <m:r>
                        <a:rPr lang="fr-FR" sz="6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020019"/>
                <a:ext cx="2283509" cy="18269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Multiplier 7"/>
          <p:cNvSpPr/>
          <p:nvPr/>
        </p:nvSpPr>
        <p:spPr>
          <a:xfrm>
            <a:off x="1547664" y="4127394"/>
            <a:ext cx="3744416" cy="1719600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0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fr-FR" sz="600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6000" i="1" smtClean="0"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6000" b="0" i="1" smtClean="0">
                                <a:latin typeface="Cambria Math"/>
                                <a:ea typeface="Cambria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fr-FR" sz="6000" b="0" i="1" smtClean="0">
                                <a:latin typeface="Cambria Math"/>
                                <a:ea typeface="Cambria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 est </a:t>
                </a:r>
                <a:r>
                  <a:rPr lang="fr-FR" sz="6000" dirty="0">
                    <a:latin typeface="Cambria Math"/>
                    <a:ea typeface="Cambria" panose="02040503050406030204" pitchFamily="18" charset="0"/>
                  </a:rPr>
                  <a:t>une suite telle que </a:t>
                </a: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i="1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i="1">
                            <a:latin typeface="Cambria Math"/>
                            <a:ea typeface="Cambria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fr-FR" sz="6000" i="1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2020.</m:t>
                    </m:r>
                  </m:oMath>
                </a14:m>
                <a:endParaRPr lang="fr-FR" sz="6000" b="0" dirty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Donc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60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6000" b="0" i="1" smtClean="0">
                            <a:latin typeface="Cambria Math"/>
                            <a:ea typeface="Cambria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=2019</m:t>
                    </m:r>
                  </m:oMath>
                </a14:m>
                <a:endParaRPr lang="fr-FR" sz="6000" b="0" dirty="0">
                  <a:latin typeface="Cambria Math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 r="-7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N°6</a:t>
            </a:r>
          </a:p>
        </p:txBody>
      </p:sp>
      <p:sp>
        <p:nvSpPr>
          <p:cNvPr id="5" name="Bulle ronde 4"/>
          <p:cNvSpPr/>
          <p:nvPr/>
        </p:nvSpPr>
        <p:spPr>
          <a:xfrm>
            <a:off x="251520" y="1259854"/>
            <a:ext cx="8712968" cy="173709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39552" y="1449358"/>
                <a:ext cx="8208912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Ne pas confondre valeur et rang.</a:t>
                </a:r>
              </a:p>
              <a:p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En général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fr-FR" sz="44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44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𝑛</m:t>
                        </m:r>
                        <m:r>
                          <a:rPr lang="fr-FR" sz="44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fr-FR" sz="4400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≠</m:t>
                    </m:r>
                    <m:sSub>
                      <m:sSubPr>
                        <m:ctrlPr>
                          <a:rPr lang="fr-FR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fr-FR" sz="44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𝑢</m:t>
                        </m:r>
                      </m:e>
                      <m:sub>
                        <m:r>
                          <a:rPr lang="fr-FR" sz="44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+1</m:t>
                    </m:r>
                  </m:oMath>
                </a14:m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			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49358"/>
                <a:ext cx="8208912" cy="2123658"/>
              </a:xfrm>
              <a:prstGeom prst="rect">
                <a:avLst/>
              </a:prstGeom>
              <a:blipFill rotWithShape="1">
                <a:blip r:embed="rId3"/>
                <a:stretch>
                  <a:fillRect t="-5747" r="-20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ultiplier 6"/>
          <p:cNvSpPr/>
          <p:nvPr/>
        </p:nvSpPr>
        <p:spPr>
          <a:xfrm>
            <a:off x="4860032" y="4581128"/>
            <a:ext cx="2736304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7020272" y="4365104"/>
                <a:ext cx="1368152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8800" b="1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?</m:t>
                    </m:r>
                  </m:oMath>
                </a14:m>
                <a:endParaRPr lang="fr-FR" sz="88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365104"/>
                <a:ext cx="1368152" cy="144655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738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2583794" y="2636912"/>
                <a:ext cx="3932422" cy="1959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latin typeface="Cambria Math"/>
                        </a:rPr>
                        <m:t>cos</m:t>
                      </m:r>
                      <m:r>
                        <a:rPr lang="fr-FR" sz="5400" b="0" i="1" smtClean="0">
                          <a:latin typeface="Cambria Math"/>
                        </a:rPr>
                        <m:t>⁡</m:t>
                      </m:r>
                      <m:d>
                        <m:dPr>
                          <m:ctrlPr>
                            <a:rPr lang="fr-FR" sz="5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5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5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fr-FR" sz="5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5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94" y="2636912"/>
                <a:ext cx="3932422" cy="195951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Bulle ronde 5"/>
          <p:cNvSpPr/>
          <p:nvPr/>
        </p:nvSpPr>
        <p:spPr>
          <a:xfrm>
            <a:off x="935809" y="1238128"/>
            <a:ext cx="7380607" cy="1398784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6000" b="0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99592" y="1507431"/>
                <a:ext cx="748883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Ne pas confondre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</m:oMath>
                </a14:m>
                <a:r>
                  <a:rPr lang="fr-FR" sz="44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⁡(</m:t>
                    </m:r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)</m:t>
                    </m:r>
                  </m:oMath>
                </a14:m>
                <a:endParaRPr lang="fr-FR" sz="44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507431"/>
                <a:ext cx="7488832" cy="769441"/>
              </a:xfrm>
              <a:prstGeom prst="rect">
                <a:avLst/>
              </a:prstGeom>
              <a:blipFill rotWithShape="1">
                <a:blip r:embed="rId3"/>
                <a:stretch>
                  <a:fillRect t="-15748" b="-3622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2555776" y="4565833"/>
                <a:ext cx="3816878" cy="1653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5400" b="0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cos</m:t>
                      </m:r>
                      <m:r>
                        <a:rPr lang="fr-FR" sz="5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⁡</m:t>
                      </m:r>
                      <m:d>
                        <m:dPr>
                          <m:ctrlPr>
                            <a:rPr lang="fr-FR" sz="5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5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5400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5400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fr-FR" sz="5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5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5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5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5400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565833"/>
                <a:ext cx="3816878" cy="16535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Multiplier 9"/>
          <p:cNvSpPr/>
          <p:nvPr/>
        </p:nvSpPr>
        <p:spPr>
          <a:xfrm>
            <a:off x="683568" y="2780928"/>
            <a:ext cx="7560840" cy="1719600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5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8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ulle ronde 7"/>
          <p:cNvSpPr/>
          <p:nvPr/>
        </p:nvSpPr>
        <p:spPr>
          <a:xfrm>
            <a:off x="539552" y="4332876"/>
            <a:ext cx="1008112" cy="1072568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989138" cy="30243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6512" y="1600201"/>
                <a:ext cx="9144000" cy="44930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endParaRPr lang="fr-FR" sz="5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5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=2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une équation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 la droite rouge.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512" y="1600201"/>
                <a:ext cx="9144000" cy="4493096"/>
              </a:xfrm>
              <a:blipFill rotWithShape="1">
                <a:blip r:embed="rId3"/>
                <a:stretch>
                  <a:fillRect b="-32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611560" y="4297349"/>
                <a:ext cx="100811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𝑦</m:t>
                    </m:r>
                  </m:oMath>
                </a14:m>
                <a:endParaRPr lang="fr-FR" sz="60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297349"/>
                <a:ext cx="1008112" cy="10156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Multiplier 10"/>
          <p:cNvSpPr/>
          <p:nvPr/>
        </p:nvSpPr>
        <p:spPr>
          <a:xfrm>
            <a:off x="1403648" y="4509120"/>
            <a:ext cx="1008112" cy="720080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71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ulle ronde 7"/>
          <p:cNvSpPr/>
          <p:nvPr/>
        </p:nvSpPr>
        <p:spPr>
          <a:xfrm>
            <a:off x="5724128" y="836712"/>
            <a:ext cx="2052228" cy="1152128"/>
          </a:xfrm>
          <a:prstGeom prst="wedgeEllipseCallout">
            <a:avLst>
              <a:gd name="adj1" fmla="val 5492"/>
              <a:gd name="adj2" fmla="val 30593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715304" y="1600201"/>
                <a:ext cx="4428696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1000" dirty="0"/>
                  <a:t> 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𝑥</m:t>
                    </m:r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=−1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une équation</a:t>
                </a:r>
              </a:p>
              <a:p>
                <a:pPr marL="0" indent="0" algn="ctr"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 la droite bleue.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5304" y="1600201"/>
                <a:ext cx="4428696" cy="4493096"/>
              </a:xfrm>
              <a:blipFill rotWithShape="1">
                <a:blip r:embed="rId2"/>
                <a:stretch>
                  <a:fillRect l="-3030" r="-27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N°9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832140" y="83058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6000" dirty="0">
                <a:solidFill>
                  <a:srgbClr val="3333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Vrai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391776" cy="3844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41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ulle ronde 8"/>
          <p:cNvSpPr/>
          <p:nvPr/>
        </p:nvSpPr>
        <p:spPr>
          <a:xfrm>
            <a:off x="7380312" y="5373216"/>
            <a:ext cx="1476164" cy="1152128"/>
          </a:xfrm>
          <a:prstGeom prst="wedgeEllipseCallout">
            <a:avLst>
              <a:gd name="adj1" fmla="val 5492"/>
              <a:gd name="adj2" fmla="val 30593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6512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/>
                  <a:t>  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est la fonction définie par </a:t>
                </a:r>
                <a14:m>
                  <m:oMath xmlns:m="http://schemas.openxmlformats.org/officeDocument/2006/math"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54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5400" b="0" i="1" smtClean="0">
                        <a:latin typeface="Cambria Math"/>
                        <a:ea typeface="Cambria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fr-FR" sz="5400" b="0" i="1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fr-FR" sz="5400" b="0" i="1" smtClean="0">
                            <a:latin typeface="Cambria Math"/>
                            <a:ea typeface="Cambria" panose="02040503050406030204" pitchFamily="1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</a:p>
              <a:p>
                <a:pPr marL="0" indent="0" algn="ctr">
                  <a:buNone/>
                </a:pPr>
                <a:r>
                  <a:rPr lang="fr-FR" sz="4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L’abscisse du point de la courbe  de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d’ordonnée 0 est 2.</a:t>
                </a: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512" y="1600201"/>
                <a:ext cx="9144000" cy="4493096"/>
              </a:xfrm>
              <a:blipFill>
                <a:blip r:embed="rId2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N°10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7308304" y="5373216"/>
                <a:ext cx="136815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solidFill>
                          <a:srgbClr val="0070C0"/>
                        </a:solidFill>
                        <a:latin typeface="Cambria Math"/>
                        <a:ea typeface="Cambria" panose="02040503050406030204" pitchFamily="18" charset="0"/>
                      </a:rPr>
                      <m:t>−4</m:t>
                    </m:r>
                  </m:oMath>
                </a14:m>
                <a:endParaRPr lang="fr-FR" sz="60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5373216"/>
                <a:ext cx="1368152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Multiplier 7"/>
          <p:cNvSpPr/>
          <p:nvPr/>
        </p:nvSpPr>
        <p:spPr>
          <a:xfrm>
            <a:off x="6984268" y="4681735"/>
            <a:ext cx="900100" cy="1152128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05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619796" y="2645522"/>
            <a:ext cx="7918450" cy="1448770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>
                <a:solidFill>
                  <a:srgbClr val="0070C0"/>
                </a:solidFill>
                <a:latin typeface="Georgia" pitchFamily="18" charset="0"/>
                <a:ea typeface="+mj-ea"/>
                <a:cs typeface="Arial" pitchFamily="34" charset="0"/>
              </a:rPr>
              <a:t>Fin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736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5400" dirty="0">
                <a:solidFill>
                  <a:srgbClr val="0070C0"/>
                </a:solidFill>
                <a:latin typeface="Cambria" panose="02040503050406030204" pitchFamily="18" charset="0"/>
              </a:rPr>
              <a:t>Conseil : lorsque vous écrivez des mathématiques, pensez à vérifier la rigueur des notations !</a:t>
            </a:r>
          </a:p>
        </p:txBody>
      </p:sp>
    </p:spTree>
    <p:extLst>
      <p:ext uri="{BB962C8B-B14F-4D97-AF65-F5344CB8AC3E}">
        <p14:creationId xmlns:p14="http://schemas.microsoft.com/office/powerpoint/2010/main" val="2792034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N°0</a:t>
            </a:r>
          </a:p>
        </p:txBody>
      </p:sp>
      <p:sp>
        <p:nvSpPr>
          <p:cNvPr id="11" name="Bulle ronde 10"/>
          <p:cNvSpPr/>
          <p:nvPr/>
        </p:nvSpPr>
        <p:spPr>
          <a:xfrm>
            <a:off x="1763688" y="1396319"/>
            <a:ext cx="6768752" cy="1528625"/>
          </a:xfrm>
          <a:prstGeom prst="wedgeEllipseCallout">
            <a:avLst>
              <a:gd name="adj1" fmla="val 3440"/>
              <a:gd name="adj2" fmla="val 43612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907704" y="1674674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 n’est pas un vecteur</a:t>
            </a:r>
            <a:endParaRPr lang="fr-FR" sz="6000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300192" y="3159324"/>
                <a:ext cx="2016224" cy="1133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6000" dirty="0">
                    <a:solidFill>
                      <a:srgbClr val="990099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60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6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fr-FR" sz="60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fr-FR" sz="7200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159324"/>
                <a:ext cx="2016224" cy="1133772"/>
              </a:xfrm>
              <a:prstGeom prst="rect">
                <a:avLst/>
              </a:prstGeom>
              <a:blipFill rotWithShape="1">
                <a:blip r:embed="rId2"/>
                <a:stretch>
                  <a:fillRect l="-9668" t="-5376" b="-360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771800" y="3277433"/>
                <a:ext cx="362695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6000" b="0" i="1" smtClean="0">
                              <a:latin typeface="Cambria Math"/>
                            </a:rPr>
                            <m:t>𝑢</m:t>
                          </m:r>
                        </m:e>
                      </m:acc>
                      <m:r>
                        <a:rPr lang="fr-FR" sz="6000" b="0" i="1" smtClean="0">
                          <a:latin typeface="Cambria Math"/>
                        </a:rPr>
                        <m:t>−</m:t>
                      </m:r>
                      <m:acc>
                        <m:accPr>
                          <m:chr m:val="⃗"/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6000" b="0" i="1" smtClean="0">
                              <a:latin typeface="Cambria Math"/>
                            </a:rPr>
                            <m:t>𝑢</m:t>
                          </m:r>
                        </m:e>
                      </m:acc>
                      <m:r>
                        <a:rPr lang="fr-FR" sz="6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277433"/>
                <a:ext cx="3626955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ultiplier 6"/>
          <p:cNvSpPr/>
          <p:nvPr/>
        </p:nvSpPr>
        <p:spPr>
          <a:xfrm>
            <a:off x="5481549" y="2924944"/>
            <a:ext cx="1034667" cy="1656184"/>
          </a:xfrm>
          <a:prstGeom prst="mathMultiply">
            <a:avLst/>
          </a:prstGeom>
          <a:solidFill>
            <a:srgbClr val="0070C0">
              <a:alpha val="75000"/>
            </a:srgbClr>
          </a:solidFill>
          <a:ln w="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2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8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771800" y="3277433"/>
                <a:ext cx="4773936" cy="11337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</m:t>
                          </m:r>
                        </m:e>
                      </m:acc>
                      <m:r>
                        <a:rPr lang="fr-FR" sz="6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6000" b="0" i="1" smtClean="0">
                              <a:latin typeface="Cambria Math"/>
                            </a:rPr>
                            <m:t>0;−1</m:t>
                          </m:r>
                        </m:e>
                      </m:d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277433"/>
                <a:ext cx="4773936" cy="113377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0286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N°2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187624" y="3997513"/>
            <a:ext cx="68403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b="0" dirty="0">
                <a:latin typeface="Cambria" panose="02040503050406030204" pitchFamily="18" charset="0"/>
                <a:ea typeface="Cambria" panose="02040503050406030204" pitchFamily="18" charset="0"/>
              </a:rPr>
              <a:t>C est le milieu de AB</a:t>
            </a:r>
            <a:endParaRPr lang="fr-FR" sz="6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Image 4" descr="C:\Users\auderi\AppData\Local\Temp\geogebr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544616" cy="2532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066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771800" y="3565465"/>
                <a:ext cx="334033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</m:t>
                          </m:r>
                        </m:e>
                      </m:d>
                      <m:r>
                        <a:rPr lang="fr-FR" sz="6000" b="0" i="1" smtClean="0">
                          <a:latin typeface="Cambria Math"/>
                        </a:rPr>
                        <m:t>=5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565465"/>
                <a:ext cx="3340338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691640" y="1312545"/>
            <a:ext cx="5760720" cy="211645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5392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49309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r>
              <a:rPr lang="fr-FR" dirty="0"/>
              <a:t>   </a:t>
            </a:r>
          </a:p>
          <a:p>
            <a:pPr marL="0" indent="0" algn="ctr">
              <a:buNone/>
            </a:pPr>
            <a:endParaRPr lang="fr-FR" sz="2400" b="0" i="1" dirty="0">
              <a:latin typeface="Cambria Math"/>
              <a:ea typeface="Cambria" panose="02040503050406030204" pitchFamily="18" charset="0"/>
            </a:endParaRPr>
          </a:p>
          <a:p>
            <a:pPr marL="0" indent="0" algn="ctr">
              <a:buNone/>
            </a:pPr>
            <a:endParaRPr lang="fr-FR" sz="5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3382397" y="3277433"/>
                <a:ext cx="23417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1" smtClean="0">
                          <a:latin typeface="Cambria Math"/>
                        </a:rPr>
                        <m:t>1</m:t>
                      </m:r>
                      <m:r>
                        <a:rPr lang="fr-FR" sz="6000" b="0" i="1" smtClean="0">
                          <a:latin typeface="Cambria Math"/>
                          <a:ea typeface="Cambria Math"/>
                        </a:rPr>
                        <m:t>⊂</m:t>
                      </m:r>
                      <m:r>
                        <a:rPr lang="fr-FR" sz="6000" b="0" i="1" smtClean="0">
                          <a:latin typeface="Cambria Math"/>
                          <a:ea typeface="Cambria Math"/>
                        </a:rPr>
                        <m:t>ℕ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397" y="3277433"/>
                <a:ext cx="2341731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7065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dirty="0"/>
                  <a:t>   </a:t>
                </a:r>
              </a:p>
              <a:p>
                <a:pPr marL="0" indent="0" algn="ctr">
                  <a:buNone/>
                </a:pP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La probabilité de </a:t>
                </a:r>
                <a14:m>
                  <m:oMath xmlns:m="http://schemas.openxmlformats.org/officeDocument/2006/math">
                    <m:r>
                      <a:rPr lang="fr-FR" sz="6000" b="0" i="1" smtClean="0">
                        <a:latin typeface="Cambria Math"/>
                        <a:ea typeface="Cambria" panose="02040503050406030204" pitchFamily="18" charset="0"/>
                      </a:rPr>
                      <m:t>𝐴</m:t>
                    </m:r>
                  </m:oMath>
                </a14:m>
                <a:r>
                  <a:rPr lang="fr-FR" sz="6000" b="0" i="1" dirty="0">
                    <a:latin typeface="Cambria Math"/>
                    <a:ea typeface="Cambria" panose="02040503050406030204" pitchFamily="18" charset="0"/>
                  </a:rPr>
                  <a:t> </a:t>
                </a:r>
                <a:r>
                  <a:rPr lang="fr-FR" sz="6000" b="0" dirty="0">
                    <a:latin typeface="Cambria Math"/>
                    <a:ea typeface="Cambria" panose="02040503050406030204" pitchFamily="18" charset="0"/>
                  </a:rPr>
                  <a:t>est</a:t>
                </a:r>
              </a:p>
              <a:p>
                <a:pPr marL="0" indent="0" algn="ctr">
                  <a:buNone/>
                </a:pPr>
                <a:endParaRPr lang="fr-FR" sz="5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600201"/>
                <a:ext cx="9144000" cy="449309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8447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5400" b="1" dirty="0">
                <a:latin typeface="Cambria" panose="02040503050406030204" pitchFamily="18" charset="0"/>
                <a:cs typeface="Arial" panose="020B0604020202020204" pitchFamily="34" charset="0"/>
              </a:rPr>
              <a:t>N°5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3275856" y="4020019"/>
                <a:ext cx="2283509" cy="1826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000" b="0" i="1" smtClean="0">
                          <a:latin typeface="Cambria Math"/>
                        </a:rPr>
                        <m:t>𝐴</m:t>
                      </m:r>
                      <m:r>
                        <a:rPr lang="fr-FR" sz="6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6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60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r-FR" sz="6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6000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020019"/>
                <a:ext cx="2283509" cy="18269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36937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</Words>
  <Application>Microsoft Office PowerPoint</Application>
  <PresentationFormat>Affichage à l'écran (4:3)</PresentationFormat>
  <Paragraphs>128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Cambria</vt:lpstr>
      <vt:lpstr>Cambria Math</vt:lpstr>
      <vt:lpstr>Georgia</vt:lpstr>
      <vt:lpstr>Thème Office</vt:lpstr>
      <vt:lpstr>Bien identifier les notations ! Série 1</vt:lpstr>
      <vt:lpstr>Présentation PowerPoint</vt:lpstr>
      <vt:lpstr>Présentation PowerPoint</vt:lpstr>
      <vt:lpstr>N°0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Présentation PowerPoint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 s’exprimer Série 1</dc:title>
  <dc:creator>auderi</dc:creator>
  <cp:lastModifiedBy>Aude SAINFORT</cp:lastModifiedBy>
  <cp:revision>133</cp:revision>
  <dcterms:created xsi:type="dcterms:W3CDTF">2018-06-12T20:23:24Z</dcterms:created>
  <dcterms:modified xsi:type="dcterms:W3CDTF">2021-03-05T17:02:20Z</dcterms:modified>
</cp:coreProperties>
</file>